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B75A8F-6468-44F5-B6A5-608C03972EB6}" type="datetimeFigureOut">
              <a:rPr lang="es-ES" smtClean="0"/>
              <a:t>22/11/2016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ZFkUeleHPY" TargetMode="External"/><Relationship Id="rId2" Type="http://schemas.openxmlformats.org/officeDocument/2006/relationships/hyperlink" Target="https://www.youtube.com/watch?v=s4-YQpguRp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vestopedia.com/terms/t/tragedy-of-the-commons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igovian_ta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/>
          <a:lstStyle/>
          <a:p>
            <a:r>
              <a:rPr lang="es-ES" sz="4000" dirty="0" smtClean="0"/>
              <a:t>THE TRAGEDY OF COMMONS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7992888" cy="1752600"/>
          </a:xfrm>
        </p:spPr>
        <p:txBody>
          <a:bodyPr>
            <a:normAutofit/>
          </a:bodyPr>
          <a:lstStyle/>
          <a:p>
            <a:r>
              <a:rPr lang="es-ES" dirty="0" smtClean="0">
                <a:hlinkClick r:id="rId2"/>
              </a:rPr>
              <a:t>https://www.youtube.com/watch?v=s4-YQpguRpE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https</a:t>
            </a:r>
            <a:r>
              <a:rPr lang="es-ES" dirty="0">
                <a:hlinkClick r:id="rId3"/>
              </a:rPr>
              <a:t>://</a:t>
            </a:r>
            <a:r>
              <a:rPr lang="es-ES" dirty="0" smtClean="0">
                <a:hlinkClick r:id="rId3"/>
              </a:rPr>
              <a:t>www.youtube.com/watch?v=EZFkUeleHPY</a:t>
            </a:r>
            <a:endParaRPr lang="es-ES" dirty="0" smtClean="0"/>
          </a:p>
          <a:p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www.investopedia.com/terms/t/tragedy-of-the-commons.asp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5708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en-US" sz="2000" dirty="0"/>
              <a:t>Common resources. Overexploitation. Examples: oceans and atmosphere.</a:t>
            </a:r>
          </a:p>
          <a:p>
            <a:r>
              <a:rPr lang="en-US" sz="2000" dirty="0"/>
              <a:t>Personal interest. </a:t>
            </a:r>
            <a:r>
              <a:rPr lang="en-US" sz="2000" dirty="0" smtClean="0"/>
              <a:t>We act </a:t>
            </a:r>
            <a:r>
              <a:rPr lang="en-US" sz="2000" dirty="0"/>
              <a:t>independently but rationally.</a:t>
            </a:r>
          </a:p>
          <a:p>
            <a:r>
              <a:rPr lang="en-US" sz="2000" dirty="0"/>
              <a:t>Contradiction between private and common interests.</a:t>
            </a:r>
          </a:p>
          <a:p>
            <a:r>
              <a:rPr lang="en-US" sz="2000" dirty="0"/>
              <a:t>Short-term selfish interest vs. long-term collective interest: incompatible?</a:t>
            </a:r>
          </a:p>
          <a:p>
            <a:r>
              <a:rPr lang="en-US" sz="2000" dirty="0"/>
              <a:t>A common (limited) resource is destroyed, although </a:t>
            </a:r>
            <a:r>
              <a:rPr lang="en-US" sz="2000" dirty="0" smtClean="0"/>
              <a:t>nobody is interested in such </a:t>
            </a:r>
            <a:r>
              <a:rPr lang="en-US" sz="2000" dirty="0"/>
              <a:t>destruction.</a:t>
            </a:r>
          </a:p>
          <a:p>
            <a:r>
              <a:rPr lang="en-US" sz="2000" dirty="0"/>
              <a:t>Relationship between freedom and responsibility.</a:t>
            </a:r>
          </a:p>
          <a:p>
            <a:r>
              <a:rPr lang="en-US" sz="2000" dirty="0"/>
              <a:t>Debate on economics, psychology, game theory, politics, sociology ....</a:t>
            </a:r>
            <a:endParaRPr lang="es-ES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>THE TRAGEDY OF COMMONS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05786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Social Trap.</a:t>
            </a:r>
          </a:p>
          <a:p>
            <a:r>
              <a:rPr lang="en-US" dirty="0"/>
              <a:t>Rich countries </a:t>
            </a:r>
            <a:r>
              <a:rPr lang="en-US" dirty="0" err="1" smtClean="0"/>
              <a:t>overconsuming</a:t>
            </a:r>
            <a:r>
              <a:rPr lang="en-US" dirty="0" smtClean="0"/>
              <a:t> </a:t>
            </a:r>
            <a:r>
              <a:rPr lang="en-US" dirty="0"/>
              <a:t>and poor countries aspiring to do so.</a:t>
            </a:r>
          </a:p>
          <a:p>
            <a:r>
              <a:rPr lang="en-US" dirty="0"/>
              <a:t>Dilemma!</a:t>
            </a:r>
          </a:p>
          <a:p>
            <a:r>
              <a:rPr lang="en-US" dirty="0"/>
              <a:t>Population growth </a:t>
            </a:r>
            <a:r>
              <a:rPr lang="en-US" dirty="0" smtClean="0"/>
              <a:t>‘feed’ this </a:t>
            </a:r>
            <a:r>
              <a:rPr lang="en-US" dirty="0"/>
              <a:t>social trap.</a:t>
            </a:r>
          </a:p>
          <a:p>
            <a:r>
              <a:rPr lang="en-US" dirty="0"/>
              <a:t>Common resources are only justifiable at low population density.</a:t>
            </a:r>
          </a:p>
          <a:p>
            <a:r>
              <a:rPr lang="en-US" dirty="0"/>
              <a:t>As population increases, restrictions must be introduced.</a:t>
            </a:r>
          </a:p>
          <a:p>
            <a:r>
              <a:rPr lang="en-US" dirty="0"/>
              <a:t>These restrictions always affect someone.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>THE TRAGEDY OF COMMONS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00372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u="sng" dirty="0" smtClean="0"/>
              <a:t>POSSIBLE SOLUTIONS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n-US" dirty="0"/>
              <a:t>The transformation of these common goods into </a:t>
            </a:r>
            <a:r>
              <a:rPr lang="en-US" b="1" dirty="0"/>
              <a:t>private</a:t>
            </a:r>
            <a:r>
              <a:rPr lang="en-US" dirty="0"/>
              <a:t> ones could be considered as an option although they usually give rise to a worse result.</a:t>
            </a:r>
          </a:p>
          <a:p>
            <a:r>
              <a:rPr lang="en-US" b="1" dirty="0"/>
              <a:t>Population control </a:t>
            </a:r>
            <a:r>
              <a:rPr lang="en-US" dirty="0"/>
              <a:t>(right to procreate) has only been used in PR China and possibly without common agreement.</a:t>
            </a:r>
          </a:p>
          <a:p>
            <a:r>
              <a:rPr lang="en-US" dirty="0"/>
              <a:t>Other alternatives would be the </a:t>
            </a:r>
            <a:r>
              <a:rPr lang="en-US" b="1" dirty="0"/>
              <a:t>payment</a:t>
            </a:r>
            <a:r>
              <a:rPr lang="en-US" dirty="0"/>
              <a:t> for the negative consequences of the use: </a:t>
            </a:r>
            <a:r>
              <a:rPr lang="en-US" b="1" dirty="0" err="1"/>
              <a:t>pigouvian</a:t>
            </a:r>
            <a:r>
              <a:rPr lang="en-US" b="1" dirty="0"/>
              <a:t> taxes </a:t>
            </a:r>
            <a:r>
              <a:rPr lang="en-US" dirty="0"/>
              <a:t>(Polluter </a:t>
            </a:r>
            <a:r>
              <a:rPr lang="en-US" dirty="0" smtClean="0"/>
              <a:t>pays </a:t>
            </a:r>
            <a:r>
              <a:rPr lang="en-US" dirty="0"/>
              <a:t>principle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en.wikipedia.org/wiki/Pigovian_tax</a:t>
            </a:r>
            <a:r>
              <a:rPr lang="en-US" dirty="0" smtClean="0"/>
              <a:t>) </a:t>
            </a:r>
            <a:r>
              <a:rPr lang="en-US" dirty="0" err="1"/>
              <a:t>ecotaxes</a:t>
            </a:r>
            <a:r>
              <a:rPr lang="en-US" dirty="0"/>
              <a:t>, green tax, carbon tax.</a:t>
            </a:r>
          </a:p>
          <a:p>
            <a:r>
              <a:rPr lang="en-US" dirty="0" smtClean="0"/>
              <a:t>You </a:t>
            </a:r>
            <a:r>
              <a:rPr lang="en-US" dirty="0"/>
              <a:t>can also rely on </a:t>
            </a:r>
            <a:r>
              <a:rPr lang="en-US" b="1" dirty="0"/>
              <a:t>self-control</a:t>
            </a:r>
            <a:r>
              <a:rPr lang="en-US" dirty="0"/>
              <a:t> with appropriate regulations.</a:t>
            </a:r>
          </a:p>
          <a:p>
            <a:r>
              <a:rPr lang="en-US" dirty="0"/>
              <a:t>Establishing a </a:t>
            </a:r>
            <a:r>
              <a:rPr lang="en-US" b="1" dirty="0"/>
              <a:t>strategy or order of consumption </a:t>
            </a:r>
            <a:r>
              <a:rPr lang="en-US" dirty="0"/>
              <a:t>(the first arriving has more right than the last) does not seem reasonable.</a:t>
            </a:r>
          </a:p>
          <a:p>
            <a:r>
              <a:rPr lang="en-US" dirty="0"/>
              <a:t>Designating a </a:t>
            </a:r>
            <a:r>
              <a:rPr lang="en-US" b="1" dirty="0"/>
              <a:t>regulator</a:t>
            </a:r>
            <a:r>
              <a:rPr lang="en-US" dirty="0"/>
              <a:t> could also be an option (elected or autocratic?).</a:t>
            </a:r>
          </a:p>
          <a:p>
            <a:r>
              <a:rPr lang="en-US" dirty="0"/>
              <a:t>Creation of a </a:t>
            </a:r>
            <a:r>
              <a:rPr lang="en-US" b="1" dirty="0"/>
              <a:t>Global State </a:t>
            </a:r>
            <a:r>
              <a:rPr lang="en-US" dirty="0"/>
              <a:t>(highly unlikely in today's society).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>THE TRAGEDY OF COMMONS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24062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change of mentality is necessary.</a:t>
            </a:r>
          </a:p>
          <a:p>
            <a:r>
              <a:rPr lang="en-US" dirty="0"/>
              <a:t>Common goods also generate common benefits.</a:t>
            </a:r>
          </a:p>
          <a:p>
            <a:r>
              <a:rPr lang="en-US" dirty="0"/>
              <a:t>We should not self-justify actions that we know are wrong.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>THE TRAGEDY OF COMMONS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70664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133</TotalTime>
  <Words>316</Words>
  <Application>Microsoft Office PowerPoint</Application>
  <PresentationFormat>Presentación en pantalla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THE TRAGEDY OF COMMONS</vt:lpstr>
      <vt:lpstr>THE TRAGEDY OF COMMONS</vt:lpstr>
      <vt:lpstr>THE TRAGEDY OF COMMONS</vt:lpstr>
      <vt:lpstr>THE TRAGEDY OF COMMONS</vt:lpstr>
      <vt:lpstr>THE TRAGEDY OF COMMONS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HIDALGO, PJ</dc:creator>
  <cp:lastModifiedBy>HIDALGO, PJ</cp:lastModifiedBy>
  <cp:revision>19</cp:revision>
  <cp:lastPrinted>2016-11-22T12:19:16Z</cp:lastPrinted>
  <dcterms:created xsi:type="dcterms:W3CDTF">2016-11-12T12:23:01Z</dcterms:created>
  <dcterms:modified xsi:type="dcterms:W3CDTF">2016-11-22T13:10:04Z</dcterms:modified>
</cp:coreProperties>
</file>